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83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8A2C-BCF0-4C67-9A4D-D47A39757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73CD7-77A8-43EE-9606-6A879951812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187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8A2C-BCF0-4C67-9A4D-D47A39757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73CD7-77A8-43EE-9606-6A879951812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58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96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96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8A2C-BCF0-4C67-9A4D-D47A39757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73CD7-77A8-43EE-9606-6A879951812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7227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849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1193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55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80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689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00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7025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199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2995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42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113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8A2C-BCF0-4C67-9A4D-D47A39757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73CD7-77A8-43EE-9606-6A879951812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747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42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004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8338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0129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2139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7855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4589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87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8643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7185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989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5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8A2C-BCF0-4C67-9A4D-D47A39757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73CD7-77A8-43EE-9606-6A879951812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6770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0458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508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0473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8A2C-BCF0-4C67-9A4D-D47A39757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73CD7-77A8-43EE-9606-6A879951812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546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5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5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8A2C-BCF0-4C67-9A4D-D47A39757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73CD7-77A8-43EE-9606-6A879951812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945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8A2C-BCF0-4C67-9A4D-D47A39757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73CD7-77A8-43EE-9606-6A879951812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897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8A2C-BCF0-4C67-9A4D-D47A39757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73CD7-77A8-43EE-9606-6A879951812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66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10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8A2C-BCF0-4C67-9A4D-D47A39757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73CD7-77A8-43EE-9606-6A879951812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526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8A2C-BCF0-4C67-9A4D-D47A39757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73CD7-77A8-43EE-9606-6A879951812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759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F8A2C-BCF0-4C67-9A4D-D47A3975752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73CD7-77A8-43EE-9606-6A879951812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143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6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6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6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279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397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fgosvo.ru/support/42/5/7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fgosvo.ru/fgosvo/index/19" TargetMode="Externa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se.ru/sveden/education" TargetMode="External"/><Relationship Id="rId2" Type="http://schemas.openxmlformats.org/officeDocument/2006/relationships/hyperlink" Target="https://donstu.ru/sveden/education/eduop/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utmn.ru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edu.donstu.ru/Plans/Plan.aspx?id=44245" TargetMode="External"/><Relationship Id="rId2" Type="http://schemas.openxmlformats.org/officeDocument/2006/relationships/hyperlink" Target="https://donstu.ru/sveden/education/eduop/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www.utmn.ru/" TargetMode="External"/><Relationship Id="rId4" Type="http://schemas.openxmlformats.org/officeDocument/2006/relationships/hyperlink" Target="https://www.hse.ru/sveden/education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1196753"/>
            <a:ext cx="7988424" cy="1470025"/>
          </a:xfrm>
        </p:spPr>
        <p:txBody>
          <a:bodyPr>
            <a:noAutofit/>
          </a:bodyPr>
          <a:lstStyle/>
          <a:p>
            <a:r>
              <a:rPr lang="ru-RU" sz="3600">
                <a:latin typeface="Montserrat SemiBold" panose="00000700000000000000" pitchFamily="2" charset="-52"/>
              </a:rPr>
              <a:t>Разработка учебной дисциплины общего / профессионального / дополнительного образования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211960" y="3789040"/>
            <a:ext cx="4456584" cy="27363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400" smtClean="0">
                <a:solidFill>
                  <a:prstClr val="white"/>
                </a:solidFill>
                <a:latin typeface="Montserrat SemiBold" panose="00000700000000000000" pitchFamily="2" charset="-52"/>
              </a:rPr>
              <a:t>ОСЕНЬ: Лекции – 4 часа </a:t>
            </a:r>
          </a:p>
          <a:p>
            <a:pPr algn="r"/>
            <a:r>
              <a:rPr lang="ru-RU" sz="1400" smtClean="0">
                <a:solidFill>
                  <a:prstClr val="white"/>
                </a:solidFill>
                <a:latin typeface="Montserrat SemiBold" panose="00000700000000000000" pitchFamily="2" charset="-52"/>
              </a:rPr>
              <a:t>Практические – 4 часа (консультации в течение семестра)</a:t>
            </a:r>
          </a:p>
          <a:p>
            <a:pPr algn="r"/>
            <a:r>
              <a:rPr lang="ru-RU" sz="1400" smtClean="0">
                <a:solidFill>
                  <a:prstClr val="white"/>
                </a:solidFill>
                <a:latin typeface="Montserrat SemiBold" panose="00000700000000000000" pitchFamily="2" charset="-52"/>
              </a:rPr>
              <a:t>Лабораторные – 4 часа (зимняя сессия)</a:t>
            </a:r>
          </a:p>
          <a:p>
            <a:pPr algn="r"/>
            <a:r>
              <a:rPr lang="ru-RU" sz="1400" smtClean="0">
                <a:solidFill>
                  <a:prstClr val="white"/>
                </a:solidFill>
                <a:latin typeface="Montserrat SemiBold" panose="00000700000000000000" pitchFamily="2" charset="-52"/>
              </a:rPr>
              <a:t>Зачет</a:t>
            </a:r>
          </a:p>
          <a:p>
            <a:pPr algn="r"/>
            <a:r>
              <a:rPr lang="ru-RU" sz="1400" smtClean="0">
                <a:solidFill>
                  <a:prstClr val="white"/>
                </a:solidFill>
                <a:latin typeface="Montserrat SemiBold" panose="00000700000000000000" pitchFamily="2" charset="-52"/>
              </a:rPr>
              <a:t>ВЕСНА:  </a:t>
            </a:r>
            <a:r>
              <a:rPr lang="ru-RU" sz="1400">
                <a:solidFill>
                  <a:prstClr val="white"/>
                </a:solidFill>
                <a:latin typeface="Montserrat SemiBold" panose="00000700000000000000" pitchFamily="2" charset="-52"/>
              </a:rPr>
              <a:t>Лекции – 4 часа </a:t>
            </a:r>
          </a:p>
          <a:p>
            <a:pPr algn="r"/>
            <a:r>
              <a:rPr lang="ru-RU" sz="1400">
                <a:solidFill>
                  <a:prstClr val="white"/>
                </a:solidFill>
                <a:latin typeface="Montserrat SemiBold" panose="00000700000000000000" pitchFamily="2" charset="-52"/>
              </a:rPr>
              <a:t>Практические – 4 часа (консультации в течение семестра)</a:t>
            </a:r>
          </a:p>
          <a:p>
            <a:pPr algn="r"/>
            <a:r>
              <a:rPr lang="ru-RU" sz="1400">
                <a:solidFill>
                  <a:prstClr val="white"/>
                </a:solidFill>
                <a:latin typeface="Montserrat SemiBold" panose="00000700000000000000" pitchFamily="2" charset="-52"/>
              </a:rPr>
              <a:t>Лабораторные – 4 часа (зимняя сессия)</a:t>
            </a:r>
          </a:p>
          <a:p>
            <a:pPr algn="r"/>
            <a:r>
              <a:rPr lang="ru-RU" sz="1400" smtClean="0">
                <a:solidFill>
                  <a:prstClr val="white"/>
                </a:solidFill>
                <a:latin typeface="Montserrat SemiBold" panose="00000700000000000000" pitchFamily="2" charset="-52"/>
              </a:rPr>
              <a:t>Зачет с оценкой</a:t>
            </a:r>
            <a:endParaRPr lang="ru-RU" sz="1400">
              <a:solidFill>
                <a:prstClr val="white"/>
              </a:solidFill>
              <a:latin typeface="Montserrat SemiBold" panose="00000700000000000000" pitchFamily="2" charset="-52"/>
            </a:endParaRPr>
          </a:p>
          <a:p>
            <a:pPr algn="r"/>
            <a:endParaRPr lang="ru-RU" sz="1400" smtClean="0">
              <a:solidFill>
                <a:prstClr val="white"/>
              </a:solidFill>
              <a:latin typeface="Montserrat SemiBold" panose="00000700000000000000" pitchFamily="2" charset="-52"/>
            </a:endParaRPr>
          </a:p>
          <a:p>
            <a:pPr algn="r"/>
            <a:endParaRPr lang="ru-RU" sz="1400">
              <a:solidFill>
                <a:prstClr val="white"/>
              </a:solidFill>
              <a:latin typeface="Montserrat SemiBold" panose="000007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343815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1270" t="18219" r="22619" b="8977"/>
          <a:stretch/>
        </p:blipFill>
        <p:spPr>
          <a:xfrm>
            <a:off x="0" y="171195"/>
            <a:ext cx="9144000" cy="6461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67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учим(</a:t>
            </a:r>
            <a:r>
              <a:rPr lang="ru-RU" dirty="0" err="1" smtClean="0"/>
              <a:t>ся</a:t>
            </a:r>
            <a:r>
              <a:rPr lang="ru-RU" dirty="0" smtClean="0"/>
              <a:t>)?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 одной образовательной организации</a:t>
            </a:r>
          </a:p>
          <a:p>
            <a:r>
              <a:rPr lang="ru-RU" dirty="0" smtClean="0"/>
              <a:t>В нескольких организациях (сетевая форма)</a:t>
            </a:r>
          </a:p>
          <a:p>
            <a:r>
              <a:rPr lang="ru-RU" dirty="0" smtClean="0"/>
              <a:t>Дома (самообразование)</a:t>
            </a:r>
          </a:p>
          <a:p>
            <a:r>
              <a:rPr lang="ru-RU" strike="sngStrike" dirty="0" smtClean="0">
                <a:solidFill>
                  <a:srgbClr val="FF0000"/>
                </a:solidFill>
              </a:rPr>
              <a:t>Экстернат</a:t>
            </a:r>
          </a:p>
          <a:p>
            <a:r>
              <a:rPr lang="ru-RU" dirty="0" smtClean="0"/>
              <a:t>Очно</a:t>
            </a:r>
          </a:p>
          <a:p>
            <a:r>
              <a:rPr lang="ru-RU" dirty="0" smtClean="0"/>
              <a:t>Очно-заочно</a:t>
            </a:r>
          </a:p>
          <a:p>
            <a:r>
              <a:rPr lang="ru-RU" dirty="0" smtClean="0"/>
              <a:t>Заочно</a:t>
            </a:r>
          </a:p>
          <a:p>
            <a:r>
              <a:rPr lang="ru-RU" dirty="0" smtClean="0"/>
              <a:t>Дистанционно</a:t>
            </a:r>
          </a:p>
          <a:p>
            <a:pPr marL="0" indent="0">
              <a:buNone/>
            </a:pPr>
            <a:endParaRPr lang="ru-RU" strike="sngStrik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6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1191" t="13986" r="22619" b="13210"/>
          <a:stretch/>
        </p:blipFill>
        <p:spPr>
          <a:xfrm>
            <a:off x="0" y="214892"/>
            <a:ext cx="9144000" cy="664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36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1587" t="12011" r="22539" b="15327"/>
          <a:stretch/>
        </p:blipFill>
        <p:spPr>
          <a:xfrm>
            <a:off x="0" y="189161"/>
            <a:ext cx="9144000" cy="648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1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1588" t="14550" r="22619" b="13069"/>
          <a:stretch/>
        </p:blipFill>
        <p:spPr>
          <a:xfrm>
            <a:off x="-36512" y="116506"/>
            <a:ext cx="9180512" cy="654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52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Чему учим(</a:t>
            </a:r>
            <a:r>
              <a:rPr lang="ru-RU" dirty="0" err="1" smtClean="0"/>
              <a:t>ся</a:t>
            </a:r>
            <a:r>
              <a:rPr lang="ru-RU" dirty="0" smtClean="0"/>
              <a:t>)?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Содержание образования определяется государством или образовательной организацией?</a:t>
            </a:r>
          </a:p>
          <a:p>
            <a:r>
              <a:rPr lang="ru-RU" dirty="0" smtClean="0"/>
              <a:t>Можем ли мы влиять на содержание образования?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470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1349" t="20618" r="22381" b="6437"/>
          <a:stretch/>
        </p:blipFill>
        <p:spPr>
          <a:xfrm>
            <a:off x="0" y="152400"/>
            <a:ext cx="91440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41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087" y="769272"/>
            <a:ext cx="8327572" cy="54180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400" b="1" dirty="0">
                <a:solidFill>
                  <a:srgbClr val="0070C0"/>
                </a:solidFill>
              </a:rPr>
              <a:t>Федеральные государственные образовательные стандарты и федеральные государственные требования обеспечивают: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400" dirty="0">
              <a:solidFill>
                <a:srgbClr val="CC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altLang="ru-RU" sz="2400" b="1" dirty="0">
                <a:solidFill>
                  <a:prstClr val="black"/>
                </a:solidFill>
              </a:rPr>
              <a:t>единство</a:t>
            </a:r>
            <a:r>
              <a:rPr lang="ru-RU" altLang="ru-RU" sz="2400" dirty="0">
                <a:solidFill>
                  <a:prstClr val="black"/>
                </a:solidFill>
              </a:rPr>
              <a:t> образовательного пространства Российской Федерации</a:t>
            </a:r>
            <a:r>
              <a:rPr lang="ru-RU" altLang="ru-RU" sz="2400" dirty="0">
                <a:solidFill>
                  <a:prstClr val="black"/>
                </a:solidFill>
              </a:rPr>
              <a:t>;</a:t>
            </a:r>
          </a:p>
          <a:p>
            <a:pPr>
              <a:lnSpc>
                <a:spcPct val="80000"/>
              </a:lnSpc>
            </a:pPr>
            <a:endParaRPr lang="ru-RU" altLang="ru-RU" sz="2400" dirty="0">
              <a:solidFill>
                <a:prstClr val="black"/>
              </a:solidFill>
            </a:endParaRPr>
          </a:p>
          <a:p>
            <a:pPr>
              <a:lnSpc>
                <a:spcPct val="80000"/>
              </a:lnSpc>
            </a:pPr>
            <a:r>
              <a:rPr lang="ru-RU" altLang="ru-RU" sz="2400" b="1" dirty="0">
                <a:solidFill>
                  <a:prstClr val="black"/>
                </a:solidFill>
              </a:rPr>
              <a:t>преемственность</a:t>
            </a:r>
            <a:r>
              <a:rPr lang="ru-RU" altLang="ru-RU" sz="2400" dirty="0">
                <a:solidFill>
                  <a:prstClr val="black"/>
                </a:solidFill>
              </a:rPr>
              <a:t> основных образовательных программ</a:t>
            </a:r>
            <a:r>
              <a:rPr lang="ru-RU" altLang="ru-RU" sz="2400" dirty="0">
                <a:solidFill>
                  <a:prstClr val="black"/>
                </a:solidFill>
              </a:rPr>
              <a:t>;</a:t>
            </a:r>
          </a:p>
          <a:p>
            <a:pPr>
              <a:lnSpc>
                <a:spcPct val="80000"/>
              </a:lnSpc>
            </a:pPr>
            <a:endParaRPr lang="ru-RU" altLang="ru-RU" sz="2400" dirty="0">
              <a:solidFill>
                <a:prstClr val="black"/>
              </a:solidFill>
            </a:endParaRPr>
          </a:p>
          <a:p>
            <a:pPr>
              <a:lnSpc>
                <a:spcPct val="80000"/>
              </a:lnSpc>
            </a:pPr>
            <a:r>
              <a:rPr lang="ru-RU" altLang="ru-RU" sz="2400" b="1" dirty="0">
                <a:solidFill>
                  <a:prstClr val="black"/>
                </a:solidFill>
              </a:rPr>
              <a:t>вариативность</a:t>
            </a:r>
            <a:r>
              <a:rPr lang="ru-RU" altLang="ru-RU" sz="2400" dirty="0">
                <a:solidFill>
                  <a:prstClr val="black"/>
                </a:solidFill>
              </a:rPr>
              <a:t> содержания образовательных программ соответствующего уровня образования, возможность формирования образовательных программ различных уровня сложности и направленности с учетом образовательных потребностей и способностей обучающихся</a:t>
            </a:r>
            <a:r>
              <a:rPr lang="ru-RU" altLang="ru-RU" sz="2400" dirty="0">
                <a:solidFill>
                  <a:prstClr val="black"/>
                </a:solidFill>
              </a:rPr>
              <a:t>;</a:t>
            </a:r>
          </a:p>
          <a:p>
            <a:pPr>
              <a:lnSpc>
                <a:spcPct val="80000"/>
              </a:lnSpc>
            </a:pPr>
            <a:endParaRPr lang="ru-RU" altLang="ru-RU" sz="2400" dirty="0">
              <a:solidFill>
                <a:prstClr val="black"/>
              </a:solidFill>
            </a:endParaRPr>
          </a:p>
          <a:p>
            <a:pPr>
              <a:lnSpc>
                <a:spcPct val="80000"/>
              </a:lnSpc>
            </a:pPr>
            <a:r>
              <a:rPr lang="ru-RU" altLang="ru-RU" sz="2400" dirty="0">
                <a:solidFill>
                  <a:prstClr val="black"/>
                </a:solidFill>
              </a:rPr>
              <a:t>государственные </a:t>
            </a:r>
            <a:r>
              <a:rPr lang="ru-RU" altLang="ru-RU" sz="2400" b="1" dirty="0">
                <a:solidFill>
                  <a:prstClr val="black"/>
                </a:solidFill>
              </a:rPr>
              <a:t>гарантии уровня и качества</a:t>
            </a:r>
            <a:r>
              <a:rPr lang="ru-RU" altLang="ru-RU" sz="2400" dirty="0">
                <a:solidFill>
                  <a:prstClr val="black"/>
                </a:solidFill>
              </a:rPr>
              <a:t> образования на основе единства обязательных требований к условиям реализации основных образовательных программ и результатам их освоения. </a:t>
            </a:r>
          </a:p>
        </p:txBody>
      </p:sp>
    </p:spTree>
    <p:extLst>
      <p:ext uri="{BB962C8B-B14F-4D97-AF65-F5344CB8AC3E}">
        <p14:creationId xmlns:p14="http://schemas.microsoft.com/office/powerpoint/2010/main" val="189854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84459"/>
            <a:ext cx="7886700" cy="1325563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ДОКУМЕНТАЦИЯ, РЕГЛАМЕНТИРУЮЩАЯ И ОБЕСПЕЧИВАЮЩАЯ УЧЕБНЫЙ ПРОЦЕСС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278761"/>
            <a:ext cx="7886700" cy="48416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/>
              <a:t>Федеральные </a:t>
            </a:r>
            <a:r>
              <a:rPr lang="ru-RU" sz="2400" b="1" dirty="0"/>
              <a:t>государственные образовательные </a:t>
            </a:r>
            <a:r>
              <a:rPr lang="ru-RU" sz="2400" b="1" dirty="0" smtClean="0"/>
              <a:t>стандарты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↓</a:t>
            </a:r>
          </a:p>
          <a:p>
            <a:pPr marL="0" indent="0">
              <a:buNone/>
            </a:pPr>
            <a:r>
              <a:rPr lang="ru-RU" sz="2400" b="1" dirty="0"/>
              <a:t>Примерные основные образовательные программы (</a:t>
            </a:r>
            <a:r>
              <a:rPr lang="ru-RU" sz="2400" b="1" dirty="0" err="1"/>
              <a:t>ПрООП</a:t>
            </a:r>
            <a:r>
              <a:rPr lang="ru-RU" sz="2400" b="1" dirty="0" smtClean="0"/>
              <a:t>) </a:t>
            </a:r>
          </a:p>
          <a:p>
            <a:pPr marL="0" indent="0">
              <a:buNone/>
            </a:pPr>
            <a:r>
              <a:rPr lang="ru-RU" sz="2400" dirty="0" smtClean="0"/>
              <a:t>↓</a:t>
            </a:r>
            <a:endParaRPr lang="ru-RU" sz="2400" dirty="0"/>
          </a:p>
          <a:p>
            <a:pPr marL="0" indent="0">
              <a:buNone/>
            </a:pPr>
            <a:r>
              <a:rPr lang="ru-RU" sz="2400" b="1" dirty="0"/>
              <a:t>Основные образовательные программы (</a:t>
            </a:r>
            <a:r>
              <a:rPr lang="ru-RU" sz="2400" b="1" dirty="0" smtClean="0"/>
              <a:t>ООП) </a:t>
            </a:r>
          </a:p>
          <a:p>
            <a:pPr marL="0" indent="0">
              <a:buNone/>
            </a:pPr>
            <a:r>
              <a:rPr lang="ru-RU" sz="2400" dirty="0" smtClean="0"/>
              <a:t>↓</a:t>
            </a:r>
            <a:endParaRPr lang="ru-RU" sz="2400" dirty="0"/>
          </a:p>
          <a:p>
            <a:pPr marL="0" indent="0">
              <a:buNone/>
            </a:pPr>
            <a:r>
              <a:rPr lang="ru-RU" sz="2400" b="1" dirty="0"/>
              <a:t>Учебно-методические комплексы и </a:t>
            </a:r>
            <a:r>
              <a:rPr lang="ru-RU" sz="2400" b="1" dirty="0">
                <a:solidFill>
                  <a:srgbClr val="FF0000"/>
                </a:solidFill>
              </a:rPr>
              <a:t>рабочие программы дисциплин (УМК </a:t>
            </a:r>
            <a:r>
              <a:rPr lang="ru-RU" sz="2400" b="1">
                <a:solidFill>
                  <a:srgbClr val="FF0000"/>
                </a:solidFill>
              </a:rPr>
              <a:t>и </a:t>
            </a:r>
            <a:r>
              <a:rPr lang="ru-RU" sz="2400" b="1" smtClean="0">
                <a:solidFill>
                  <a:srgbClr val="FF0000"/>
                </a:solidFill>
              </a:rPr>
              <a:t>РПД)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4026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22839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Федеральные государственные образовательные стандарты утверждаются Приказами </a:t>
            </a:r>
            <a:r>
              <a:rPr lang="ru-RU" sz="3200" b="1" dirty="0" err="1"/>
              <a:t>Минпросвещения</a:t>
            </a:r>
            <a:r>
              <a:rPr lang="ru-RU" sz="3200" b="1" dirty="0"/>
              <a:t> РФ и </a:t>
            </a:r>
            <a:r>
              <a:rPr lang="ru-RU" sz="3200" b="1" dirty="0" err="1"/>
              <a:t>Минобрнауки</a:t>
            </a:r>
            <a:r>
              <a:rPr lang="ru-RU" sz="3200" b="1" dirty="0"/>
              <a:t> РФ.</a:t>
            </a:r>
            <a:r>
              <a:rPr lang="ru-RU" sz="3200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814840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Сайт: </a:t>
            </a:r>
          </a:p>
          <a:p>
            <a:pPr marL="0" indent="0">
              <a:buNone/>
            </a:pPr>
            <a:r>
              <a:rPr lang="ru-RU" b="1" u="sng" dirty="0" smtClean="0">
                <a:hlinkClick r:id="rId2"/>
              </a:rPr>
              <a:t>http://fgosvo.ru/support/42/5/7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811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64"/>
            <a:ext cx="7886700" cy="79080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ИЕРАРХИЯ ЗАКОНОДАТЕЛЬНЫХ АКТОВ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836712"/>
            <a:ext cx="8327571" cy="499609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5000" dirty="0"/>
              <a:t> </a:t>
            </a:r>
            <a:r>
              <a:rPr lang="ru-RU" sz="6200" b="1" dirty="0" smtClean="0"/>
              <a:t>Конституция РФ</a:t>
            </a:r>
          </a:p>
          <a:p>
            <a:pPr marL="0" indent="0" algn="ctr">
              <a:buNone/>
            </a:pPr>
            <a:r>
              <a:rPr lang="ru-RU" sz="6200" b="1" smtClean="0">
                <a:solidFill>
                  <a:schemeClr val="accent1"/>
                </a:solidFill>
              </a:rPr>
              <a:t>Статья </a:t>
            </a:r>
            <a:r>
              <a:rPr lang="ru-RU" sz="6200" b="1" dirty="0" smtClean="0">
                <a:solidFill>
                  <a:schemeClr val="accent1"/>
                </a:solidFill>
              </a:rPr>
              <a:t>43. Право на образование</a:t>
            </a:r>
            <a:endParaRPr lang="ru-RU" sz="6200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ru-RU" sz="5000" b="1" dirty="0" smtClean="0"/>
              <a:t>↓</a:t>
            </a:r>
            <a:endParaRPr lang="ru-RU" sz="5000" dirty="0"/>
          </a:p>
          <a:p>
            <a:pPr marL="0" indent="0" algn="ctr">
              <a:buNone/>
            </a:pPr>
            <a:r>
              <a:rPr lang="ru-RU" sz="6200" b="1" dirty="0"/>
              <a:t>Федеральные законы</a:t>
            </a:r>
            <a:endParaRPr lang="ru-RU" sz="6200" dirty="0"/>
          </a:p>
          <a:p>
            <a:pPr marL="0" indent="0" algn="ctr">
              <a:buNone/>
            </a:pPr>
            <a:r>
              <a:rPr lang="ru-RU" sz="5000" b="1" smtClean="0">
                <a:solidFill>
                  <a:schemeClr val="accent1"/>
                </a:solidFill>
              </a:rPr>
              <a:t>ФЗ </a:t>
            </a:r>
            <a:r>
              <a:rPr lang="ru-RU" sz="5000" b="1" dirty="0">
                <a:solidFill>
                  <a:schemeClr val="accent1"/>
                </a:solidFill>
              </a:rPr>
              <a:t>«Об </a:t>
            </a:r>
            <a:r>
              <a:rPr lang="ru-RU" sz="5000" b="1" dirty="0" smtClean="0">
                <a:solidFill>
                  <a:schemeClr val="accent1"/>
                </a:solidFill>
              </a:rPr>
              <a:t>образовании в Российской Федерации</a:t>
            </a:r>
            <a:r>
              <a:rPr lang="ru-RU" sz="4900" b="1">
                <a:solidFill>
                  <a:schemeClr val="accent1"/>
                </a:solidFill>
              </a:rPr>
              <a:t>»</a:t>
            </a:r>
            <a:r>
              <a:rPr lang="ru-RU" altLang="ru-RU" sz="4900" b="1">
                <a:solidFill>
                  <a:schemeClr val="accent1"/>
                </a:solidFill>
              </a:rPr>
              <a:t> </a:t>
            </a:r>
            <a:r>
              <a:rPr lang="ru-RU" altLang="ru-RU" sz="4900" b="1" smtClean="0">
                <a:solidFill>
                  <a:schemeClr val="accent1"/>
                </a:solidFill>
              </a:rPr>
              <a:t>№ </a:t>
            </a:r>
            <a:r>
              <a:rPr lang="ru-RU" altLang="ru-RU" sz="4900" b="1">
                <a:solidFill>
                  <a:schemeClr val="accent1"/>
                </a:solidFill>
              </a:rPr>
              <a:t>273-ФЗ </a:t>
            </a:r>
            <a:r>
              <a:rPr lang="ru-RU" altLang="ru-RU" sz="4900" b="1" smtClean="0">
                <a:solidFill>
                  <a:schemeClr val="accent1"/>
                </a:solidFill>
              </a:rPr>
              <a:t>от 29 </a:t>
            </a:r>
            <a:r>
              <a:rPr lang="ru-RU" altLang="ru-RU" sz="4900" b="1" dirty="0">
                <a:solidFill>
                  <a:schemeClr val="accent1"/>
                </a:solidFill>
              </a:rPr>
              <a:t>декабря 2012 года</a:t>
            </a:r>
          </a:p>
          <a:p>
            <a:pPr marL="0" indent="0" algn="ctr">
              <a:buNone/>
            </a:pPr>
            <a:r>
              <a:rPr lang="ru-RU" sz="5000" b="1" dirty="0" smtClean="0"/>
              <a:t>↓</a:t>
            </a:r>
            <a:endParaRPr lang="ru-RU" sz="5000" dirty="0"/>
          </a:p>
          <a:p>
            <a:pPr marL="0" indent="0" algn="ctr">
              <a:buNone/>
            </a:pPr>
            <a:r>
              <a:rPr lang="ru-RU" sz="6200" b="1" dirty="0"/>
              <a:t>Указы Президента </a:t>
            </a:r>
            <a:r>
              <a:rPr lang="ru-RU" sz="6200" b="1" dirty="0" smtClean="0"/>
              <a:t>РФ</a:t>
            </a:r>
          </a:p>
          <a:p>
            <a:pPr marL="0" indent="0" algn="ctr">
              <a:buNone/>
            </a:pPr>
            <a:r>
              <a:rPr lang="ru-RU" sz="5000" b="1"/>
              <a:t>	</a:t>
            </a:r>
            <a:r>
              <a:rPr lang="ru-RU" sz="5200" b="1" smtClean="0">
                <a:solidFill>
                  <a:schemeClr val="accent1"/>
                </a:solidFill>
              </a:rPr>
              <a:t>Указ </a:t>
            </a:r>
            <a:r>
              <a:rPr lang="ru-RU" sz="5200" b="1" dirty="0">
                <a:solidFill>
                  <a:schemeClr val="accent1"/>
                </a:solidFill>
              </a:rPr>
              <a:t>об утверждении перечня  федеральных государственных образовательных организаций </a:t>
            </a:r>
            <a:r>
              <a:rPr lang="ru-RU" sz="5200" b="1" dirty="0" smtClean="0">
                <a:solidFill>
                  <a:schemeClr val="accent1"/>
                </a:solidFill>
              </a:rPr>
              <a:t>ВО, </a:t>
            </a:r>
            <a:r>
              <a:rPr lang="ru-RU" sz="5200" b="1" dirty="0">
                <a:solidFill>
                  <a:schemeClr val="accent1"/>
                </a:solidFill>
              </a:rPr>
              <a:t>которые вправе самостоятельно разрабатывать и утверждать образовательные стандарты по образовательным программам </a:t>
            </a:r>
            <a:r>
              <a:rPr lang="ru-RU" sz="5200" b="1">
                <a:solidFill>
                  <a:schemeClr val="accent1"/>
                </a:solidFill>
              </a:rPr>
              <a:t>высшего </a:t>
            </a:r>
            <a:r>
              <a:rPr lang="ru-RU" sz="5200" b="1" smtClean="0">
                <a:solidFill>
                  <a:schemeClr val="accent1"/>
                </a:solidFill>
              </a:rPr>
              <a:t>образования</a:t>
            </a:r>
            <a:r>
              <a:rPr lang="ru-RU" sz="5200" b="1" dirty="0">
                <a:solidFill>
                  <a:schemeClr val="accent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ru-RU" sz="5000" b="1" dirty="0"/>
              <a:t>↓</a:t>
            </a:r>
            <a:endParaRPr lang="ru-RU" sz="5000" dirty="0"/>
          </a:p>
          <a:p>
            <a:pPr marL="0" indent="0" algn="ctr">
              <a:buNone/>
            </a:pPr>
            <a:r>
              <a:rPr lang="ru-RU" sz="6200" b="1" dirty="0" smtClean="0"/>
              <a:t>Акты Правительства РФ</a:t>
            </a:r>
          </a:p>
          <a:p>
            <a:r>
              <a:rPr lang="ru-RU" sz="5000" b="1" dirty="0"/>
              <a:t>	</a:t>
            </a:r>
            <a:r>
              <a:rPr lang="ru-RU" sz="5000" b="1" dirty="0" smtClean="0"/>
              <a:t>	</a:t>
            </a:r>
            <a:r>
              <a:rPr lang="ru-RU" sz="5000" b="1" dirty="0" smtClean="0">
                <a:solidFill>
                  <a:schemeClr val="accent1"/>
                </a:solidFill>
              </a:rPr>
              <a:t>Постановление Правительства «</a:t>
            </a:r>
            <a:r>
              <a:rPr lang="ru-RU" sz="5200" b="1" dirty="0" smtClean="0">
                <a:solidFill>
                  <a:schemeClr val="accent1"/>
                </a:solidFill>
              </a:rPr>
              <a:t>Об утверждении особенностей приема на обучение по образовательным программам высшего образования, имеющим государственную аккредитацию, программам подготовки научных и научно-педагогических кадров в аспирантуре…»</a:t>
            </a:r>
          </a:p>
          <a:p>
            <a:pPr marL="0" indent="0" algn="ctr">
              <a:buNone/>
            </a:pPr>
            <a:r>
              <a:rPr lang="ru-RU" sz="5000" b="1" dirty="0" smtClean="0"/>
              <a:t>↓</a:t>
            </a:r>
            <a:endParaRPr lang="ru-RU" sz="5000" dirty="0" smtClean="0"/>
          </a:p>
          <a:p>
            <a:pPr marL="0" indent="0" algn="ctr">
              <a:buNone/>
            </a:pPr>
            <a:r>
              <a:rPr lang="ru-RU" sz="6200" b="1" dirty="0" smtClean="0"/>
              <a:t>Приказы</a:t>
            </a:r>
            <a:r>
              <a:rPr lang="ru-RU" sz="6200" b="1" dirty="0"/>
              <a:t>, </a:t>
            </a:r>
            <a:r>
              <a:rPr lang="ru-RU" sz="6200" b="1" dirty="0" smtClean="0"/>
              <a:t>Инструктивные </a:t>
            </a:r>
            <a:r>
              <a:rPr lang="ru-RU" sz="6200" b="1" dirty="0"/>
              <a:t>письма, Распоряжения и т.д. </a:t>
            </a:r>
            <a:r>
              <a:rPr lang="ru-RU" sz="6200" b="1" dirty="0" err="1"/>
              <a:t>Минобрнауки</a:t>
            </a:r>
            <a:r>
              <a:rPr lang="ru-RU" sz="6200" b="1" dirty="0"/>
              <a:t> </a:t>
            </a:r>
            <a:r>
              <a:rPr lang="ru-RU" sz="6200" b="1" dirty="0" smtClean="0"/>
              <a:t>РФ  </a:t>
            </a:r>
            <a:r>
              <a:rPr lang="ru-RU" sz="6200" b="1" smtClean="0"/>
              <a:t>/  Минпросвещения РФ</a:t>
            </a:r>
            <a:endParaRPr lang="ru-RU" sz="6200" smtClean="0"/>
          </a:p>
          <a:p>
            <a:pPr marL="0" indent="0">
              <a:buNone/>
            </a:pPr>
            <a:r>
              <a:rPr lang="ru-RU" sz="5000" b="1" smtClean="0"/>
              <a:t>	↓						↓</a:t>
            </a:r>
          </a:p>
          <a:p>
            <a:pPr marL="0" indent="0">
              <a:buNone/>
            </a:pPr>
            <a:r>
              <a:rPr lang="ru-RU" sz="5000" b="1" smtClean="0">
                <a:solidFill>
                  <a:srgbClr val="FF0000"/>
                </a:solidFill>
              </a:rPr>
              <a:t>Приказы</a:t>
            </a:r>
            <a:r>
              <a:rPr lang="ru-RU" sz="5000" b="1" dirty="0">
                <a:solidFill>
                  <a:srgbClr val="FF0000"/>
                </a:solidFill>
              </a:rPr>
              <a:t>, </a:t>
            </a:r>
            <a:r>
              <a:rPr lang="ru-RU" sz="5000" b="1" dirty="0" smtClean="0">
                <a:solidFill>
                  <a:srgbClr val="FF0000"/>
                </a:solidFill>
              </a:rPr>
              <a:t>Инструктивные </a:t>
            </a:r>
            <a:r>
              <a:rPr lang="ru-RU" sz="5000" b="1" dirty="0">
                <a:solidFill>
                  <a:srgbClr val="FF0000"/>
                </a:solidFill>
              </a:rPr>
              <a:t>письма, </a:t>
            </a:r>
            <a:r>
              <a:rPr lang="ru-RU" sz="5000" b="1" dirty="0" smtClean="0">
                <a:solidFill>
                  <a:srgbClr val="FF0000"/>
                </a:solidFill>
              </a:rPr>
              <a:t>				</a:t>
            </a:r>
            <a:r>
              <a:rPr lang="ru-RU" sz="5000" b="1" dirty="0" smtClean="0">
                <a:solidFill>
                  <a:srgbClr val="0070C0"/>
                </a:solidFill>
              </a:rPr>
              <a:t>Приказы, Инструктивные письма</a:t>
            </a:r>
            <a:r>
              <a:rPr lang="ru-RU" sz="5000" b="1" smtClean="0">
                <a:solidFill>
                  <a:srgbClr val="0070C0"/>
                </a:solidFill>
              </a:rPr>
              <a:t>, </a:t>
            </a:r>
            <a:r>
              <a:rPr lang="ru-RU" sz="5000" b="1" smtClean="0">
                <a:solidFill>
                  <a:srgbClr val="FF0000"/>
                </a:solidFill>
              </a:rPr>
              <a:t>Распоряжения </a:t>
            </a:r>
            <a:r>
              <a:rPr lang="ru-RU" sz="5000" b="1" dirty="0">
                <a:solidFill>
                  <a:srgbClr val="FF0000"/>
                </a:solidFill>
              </a:rPr>
              <a:t>и т.д. </a:t>
            </a:r>
            <a:r>
              <a:rPr lang="ru-RU" sz="5000" b="1" dirty="0" smtClean="0">
                <a:solidFill>
                  <a:srgbClr val="FF0000"/>
                </a:solidFill>
              </a:rPr>
              <a:t>федеральных ведомств			</a:t>
            </a:r>
            <a:r>
              <a:rPr lang="ru-RU" sz="5000" b="1" dirty="0" smtClean="0">
                <a:solidFill>
                  <a:srgbClr val="0070C0"/>
                </a:solidFill>
              </a:rPr>
              <a:t>Распоряжения и т.д</a:t>
            </a:r>
            <a:r>
              <a:rPr lang="ru-RU" sz="5000" b="1" smtClean="0">
                <a:solidFill>
                  <a:srgbClr val="0070C0"/>
                </a:solidFill>
              </a:rPr>
              <a:t>. региональных 							властей</a:t>
            </a:r>
            <a:endParaRPr lang="ru-RU" sz="50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5000" b="1" dirty="0" smtClean="0">
              <a:solidFill>
                <a:srgbClr val="FF0000"/>
              </a:solidFill>
            </a:endParaRPr>
          </a:p>
          <a:p>
            <a:pPr marL="0" indent="0" algn="r">
              <a:buNone/>
            </a:pPr>
            <a:endParaRPr lang="ru-RU" b="1" i="1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101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/>
              <a:t>Примерные основные образовательные программы (</a:t>
            </a:r>
            <a:r>
              <a:rPr lang="ru-RU" sz="3200" b="1" dirty="0" err="1"/>
              <a:t>ПрООП</a:t>
            </a:r>
            <a:r>
              <a:rPr lang="ru-RU" sz="3200" b="1" dirty="0"/>
              <a:t>) разрабатываются УМО, утверждаются профильными </a:t>
            </a:r>
            <a:r>
              <a:rPr lang="ru-RU" sz="3200" b="1" dirty="0" smtClean="0"/>
              <a:t>министерствами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0995" y="2789901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Сайт:</a:t>
            </a:r>
          </a:p>
          <a:p>
            <a:pPr marL="0" indent="0">
              <a:buNone/>
            </a:pPr>
            <a:r>
              <a:rPr lang="en-US" b="1" dirty="0">
                <a:hlinkClick r:id="rId2"/>
              </a:rPr>
              <a:t>https://</a:t>
            </a:r>
            <a:r>
              <a:rPr lang="en-US" b="1" dirty="0" smtClean="0">
                <a:hlinkClick r:id="rId2"/>
              </a:rPr>
              <a:t>fgosvo.ru/fgosvo/index/19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112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89588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Основные образовательные программы (ООП) разрабатываются и утверждаются образовательными организациями. </a:t>
            </a:r>
            <a:br>
              <a:rPr lang="ru-RU" sz="3200" b="1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506662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Сайты: </a:t>
            </a:r>
            <a:endParaRPr lang="ru-RU" dirty="0" smtClean="0"/>
          </a:p>
          <a:p>
            <a:r>
              <a:rPr lang="en-US" dirty="0">
                <a:hlinkClick r:id="rId2"/>
              </a:rPr>
              <a:t>https://donstu.ru/sveden/education/eduop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www.hse.ru/sveden/education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https://www.utmn.ru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396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81028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Учебно-методические комплексы и рабочие программы дисциплин (УМК и РПД) разрабатываются и утверждаются образовательными организациями. </a:t>
            </a:r>
            <a:br>
              <a:rPr lang="ru-RU" sz="3200" b="1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573770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Сайты: </a:t>
            </a:r>
          </a:p>
          <a:p>
            <a:r>
              <a:rPr lang="en-US" dirty="0">
                <a:hlinkClick r:id="rId2"/>
              </a:rPr>
              <a:t>https://donstu.ru/sveden/education/eduop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далее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edu.donstu.ru/Plans/Plan.aspx?id=44245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https://www.hse.ru/sveden/education</a:t>
            </a:r>
            <a:endParaRPr lang="ru-RU" dirty="0"/>
          </a:p>
          <a:p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://www.utmn.ru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386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Контрольная работа </a:t>
            </a:r>
            <a:r>
              <a:rPr lang="ru-RU" smtClean="0"/>
              <a:t>к 20.12.2022 </a:t>
            </a:r>
            <a:r>
              <a:rPr lang="ru-RU" dirty="0" smtClean="0"/>
              <a:t>на тему: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mtClean="0">
                <a:solidFill>
                  <a:srgbClr val="FF0000"/>
                </a:solidFill>
              </a:rPr>
              <a:t>Учебно-методическая документация: анализ рабочих программ дисциплин образовательных организаций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000" dirty="0" smtClean="0"/>
              <a:t>Структура КР:</a:t>
            </a:r>
          </a:p>
          <a:p>
            <a:pPr marL="514350" indent="-514350">
              <a:buAutoNum type="arabicPeriod"/>
            </a:pPr>
            <a:r>
              <a:rPr lang="ru-RU" sz="2000" smtClean="0"/>
              <a:t>Понятие учебно-методической документации</a:t>
            </a:r>
            <a:endParaRPr lang="ru-RU" sz="2000" dirty="0" smtClean="0"/>
          </a:p>
          <a:p>
            <a:pPr marL="514350" indent="-514350">
              <a:buAutoNum type="arabicPeriod"/>
            </a:pPr>
            <a:r>
              <a:rPr lang="ru-RU" sz="2000" smtClean="0"/>
              <a:t>Основные разделы РПД в школе, колледже, вузе</a:t>
            </a:r>
            <a:endParaRPr lang="ru-RU" sz="2000" dirty="0" smtClean="0"/>
          </a:p>
          <a:p>
            <a:pPr marL="514350" indent="-514350">
              <a:buAutoNum type="arabicPeriod"/>
            </a:pPr>
            <a:r>
              <a:rPr lang="ru-RU" sz="2000" smtClean="0"/>
              <a:t>Сравнительный анализ РПД разного уровня образования: плюсы и минусы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0397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Четыре вопроса: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Когда учим(</a:t>
            </a:r>
            <a:r>
              <a:rPr lang="ru-RU" dirty="0" err="1" smtClean="0"/>
              <a:t>ся</a:t>
            </a:r>
            <a:r>
              <a:rPr lang="ru-RU" dirty="0" smtClean="0"/>
              <a:t>)?</a:t>
            </a:r>
          </a:p>
          <a:p>
            <a:r>
              <a:rPr lang="ru-RU" dirty="0" smtClean="0"/>
              <a:t>Где учим(</a:t>
            </a:r>
            <a:r>
              <a:rPr lang="ru-RU" dirty="0" err="1" smtClean="0"/>
              <a:t>ся</a:t>
            </a:r>
            <a:r>
              <a:rPr lang="ru-RU" dirty="0" smtClean="0"/>
              <a:t>)?</a:t>
            </a:r>
          </a:p>
          <a:p>
            <a:r>
              <a:rPr lang="ru-RU" dirty="0" smtClean="0"/>
              <a:t>Как учим(</a:t>
            </a:r>
            <a:r>
              <a:rPr lang="ru-RU" dirty="0" err="1" smtClean="0"/>
              <a:t>ся</a:t>
            </a:r>
            <a:r>
              <a:rPr lang="ru-RU" dirty="0" smtClean="0"/>
              <a:t>)?</a:t>
            </a:r>
          </a:p>
          <a:p>
            <a:r>
              <a:rPr lang="ru-RU" dirty="0" smtClean="0"/>
              <a:t>Чему учим(</a:t>
            </a:r>
            <a:r>
              <a:rPr lang="ru-RU" dirty="0" err="1" smtClean="0"/>
              <a:t>ся</a:t>
            </a:r>
            <a:r>
              <a:rPr lang="ru-RU" dirty="0" smtClean="0"/>
              <a:t>)?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220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Когда учим(</a:t>
            </a:r>
            <a:r>
              <a:rPr lang="ru-RU" dirty="0" err="1" smtClean="0"/>
              <a:t>ся</a:t>
            </a:r>
            <a:r>
              <a:rPr lang="ru-RU" dirty="0" smtClean="0"/>
              <a:t>)?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 детском саду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В студиях, кружках</a:t>
            </a:r>
          </a:p>
          <a:p>
            <a:r>
              <a:rPr lang="ru-RU" dirty="0" smtClean="0"/>
              <a:t>В школе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В школе искусств, музыкальной, художественной, спортивной школе…</a:t>
            </a:r>
          </a:p>
          <a:p>
            <a:r>
              <a:rPr lang="ru-RU" dirty="0" smtClean="0"/>
              <a:t>В колледже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На курсах</a:t>
            </a:r>
          </a:p>
          <a:p>
            <a:r>
              <a:rPr lang="ru-RU" dirty="0" smtClean="0"/>
              <a:t>В вузе</a:t>
            </a:r>
          </a:p>
          <a:p>
            <a:r>
              <a:rPr lang="ru-RU" smtClean="0">
                <a:solidFill>
                  <a:srgbClr val="0070C0"/>
                </a:solidFill>
              </a:rPr>
              <a:t>На тренингах</a:t>
            </a:r>
          </a:p>
          <a:p>
            <a:r>
              <a:rPr lang="ru-RU" smtClean="0"/>
              <a:t>Во взрослой жизни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92980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Уровни образования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Уровень образования - завершенный цикл образования, характеризующийся определенной </a:t>
            </a:r>
            <a:r>
              <a:rPr lang="ru-RU" b="1" u="sng" dirty="0" smtClean="0">
                <a:solidFill>
                  <a:srgbClr val="0070C0"/>
                </a:solidFill>
              </a:rPr>
              <a:t>единой совокупностью требований.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Общее образование </a:t>
            </a:r>
            <a:r>
              <a:rPr lang="ru-RU" dirty="0" smtClean="0"/>
              <a:t>- вид образования, который направлен на развитие личности и приобретение в процессе освоения основных общеобразовательных программ знаний, умений, навыков и формирование компетенции, </a:t>
            </a:r>
            <a:r>
              <a:rPr lang="ru-RU" b="1" dirty="0" smtClean="0"/>
              <a:t>необходимых для жизни человека в обществе, осознанного выбора профессии и получения профессионального образования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r>
              <a:rPr lang="ru-RU" sz="2700" b="1" dirty="0">
                <a:solidFill>
                  <a:srgbClr val="0070C0"/>
                </a:solidFill>
              </a:rPr>
              <a:t>Профессиональное образование </a:t>
            </a:r>
            <a:r>
              <a:rPr lang="ru-RU" dirty="0" smtClean="0"/>
              <a:t>- вид образования, который направлен на приобретение обучающимися в процессе освоения основных профессиональных образовательных программ знаний, умений, навыков и формирование компетенций определенных уровня и объема, позволяющих вести профессиональную деятельность в определенной сфере и (или) выполнять работу по конкретным </a:t>
            </a:r>
            <a:r>
              <a:rPr lang="ru-RU" b="1" dirty="0" smtClean="0"/>
              <a:t>профессии или специальности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sz="2700" b="1" dirty="0">
                <a:solidFill>
                  <a:srgbClr val="0070C0"/>
                </a:solidFill>
              </a:rPr>
              <a:t>Профессиональное обучение </a:t>
            </a:r>
            <a:r>
              <a:rPr lang="ru-RU" dirty="0" smtClean="0"/>
              <a:t>- вид образования, который направлен на приобретение обучающимися знаний, умений, навыков и формирование компетенций, </a:t>
            </a:r>
            <a:r>
              <a:rPr lang="ru-RU" b="1" dirty="0" smtClean="0"/>
              <a:t>необходимых для выполнения определенных трудовых, служебных функций </a:t>
            </a:r>
            <a:r>
              <a:rPr lang="ru-RU" dirty="0" smtClean="0"/>
              <a:t>(определенных видов трудовой, служебной деятельности, профессий). </a:t>
            </a:r>
          </a:p>
          <a:p>
            <a:pPr marL="0" indent="0">
              <a:buNone/>
            </a:pPr>
            <a:r>
              <a:rPr lang="ru-RU" sz="2700" b="1" dirty="0">
                <a:solidFill>
                  <a:srgbClr val="0070C0"/>
                </a:solidFill>
              </a:rPr>
              <a:t>Дополнительное образование </a:t>
            </a:r>
            <a:r>
              <a:rPr lang="ru-RU" dirty="0" smtClean="0"/>
              <a:t>- вид образования, который направлен на всестороннее удовлетворение образовательных потребностей человека в интеллектуальном, духовно-нравственном, физическом и (или) профессиональном совершенствовании и </a:t>
            </a:r>
            <a:r>
              <a:rPr lang="ru-RU" b="1" dirty="0" smtClean="0"/>
              <a:t>не сопровождается повышением уровня образования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7906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53814"/>
            <a:ext cx="7886700" cy="970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Уровни образования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556792"/>
            <a:ext cx="7886700" cy="478971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900" b="1" dirty="0">
                <a:solidFill>
                  <a:srgbClr val="0070C0"/>
                </a:solidFill>
              </a:rPr>
              <a:t>Уровни общего образования: </a:t>
            </a:r>
          </a:p>
          <a:p>
            <a:pPr marL="514350" indent="-514350">
              <a:buAutoNum type="arabicParenR"/>
            </a:pPr>
            <a:r>
              <a:rPr lang="ru-RU" dirty="0" smtClean="0"/>
              <a:t>дошкольное образование </a:t>
            </a:r>
          </a:p>
          <a:p>
            <a:pPr marL="514350" indent="-514350">
              <a:buAutoNum type="arabicParenR"/>
            </a:pPr>
            <a:r>
              <a:rPr lang="ru-RU" dirty="0" smtClean="0"/>
              <a:t>начальное общее образование</a:t>
            </a:r>
          </a:p>
          <a:p>
            <a:pPr marL="514350" indent="-514350">
              <a:buAutoNum type="arabicParenR"/>
            </a:pPr>
            <a:r>
              <a:rPr lang="ru-RU" dirty="0" smtClean="0"/>
              <a:t>основное общее образование</a:t>
            </a:r>
          </a:p>
          <a:p>
            <a:pPr marL="514350" indent="-514350">
              <a:buAutoNum type="arabicParenR"/>
            </a:pPr>
            <a:r>
              <a:rPr lang="ru-RU" dirty="0" smtClean="0"/>
              <a:t>среднее общее образование</a:t>
            </a:r>
          </a:p>
          <a:p>
            <a:pPr marL="0" indent="0">
              <a:buNone/>
            </a:pPr>
            <a:r>
              <a:rPr lang="ru-RU" sz="2900" b="1" dirty="0">
                <a:solidFill>
                  <a:srgbClr val="0070C0"/>
                </a:solidFill>
              </a:rPr>
              <a:t>Уровни профессионального образования: </a:t>
            </a:r>
          </a:p>
          <a:p>
            <a:pPr marL="514350" indent="-514350">
              <a:buAutoNum type="arabicParenR"/>
            </a:pPr>
            <a:r>
              <a:rPr lang="ru-RU" dirty="0" smtClean="0"/>
              <a:t>среднее профессиональное образование</a:t>
            </a:r>
          </a:p>
          <a:p>
            <a:pPr marL="514350" indent="-514350">
              <a:buAutoNum type="arabicParenR"/>
            </a:pPr>
            <a:r>
              <a:rPr lang="ru-RU" dirty="0" smtClean="0"/>
              <a:t>высшее образование – </a:t>
            </a:r>
            <a:r>
              <a:rPr lang="ru-RU" dirty="0" err="1" smtClean="0"/>
              <a:t>бакалавриат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высшее образование - </a:t>
            </a:r>
            <a:r>
              <a:rPr lang="ru-RU" dirty="0" err="1" smtClean="0"/>
              <a:t>специалитет</a:t>
            </a:r>
            <a:r>
              <a:rPr lang="ru-RU" dirty="0" smtClean="0"/>
              <a:t>, магистратура</a:t>
            </a:r>
          </a:p>
          <a:p>
            <a:pPr marL="514350" indent="-514350">
              <a:buAutoNum type="arabicParenR"/>
            </a:pPr>
            <a:r>
              <a:rPr lang="ru-RU" dirty="0" smtClean="0"/>
              <a:t>высшее образование - подготовка кадров высшей квалификации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900" b="1" dirty="0">
                <a:solidFill>
                  <a:srgbClr val="0070C0"/>
                </a:solidFill>
              </a:rPr>
              <a:t>Дополнительное образование (нет уровней!):</a:t>
            </a:r>
          </a:p>
          <a:p>
            <a:pPr marL="514350" indent="-514350">
              <a:buAutoNum type="arabicParenR"/>
            </a:pPr>
            <a:r>
              <a:rPr lang="ru-RU" dirty="0" smtClean="0"/>
              <a:t>дополнительное образование детей и взрослых</a:t>
            </a:r>
          </a:p>
          <a:p>
            <a:pPr marL="514350" indent="-514350">
              <a:buAutoNum type="arabicParenR"/>
            </a:pPr>
            <a:r>
              <a:rPr lang="ru-RU" dirty="0" smtClean="0"/>
              <a:t>дополнительное профессиональное образование (повышение квалификации и профессиональная переподготовка)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633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учим(</a:t>
            </a:r>
            <a:r>
              <a:rPr lang="ru-RU" dirty="0" err="1" smtClean="0"/>
              <a:t>ся</a:t>
            </a:r>
            <a:r>
              <a:rPr lang="ru-RU" dirty="0" smtClean="0"/>
              <a:t>)?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ДГТУ:</a:t>
            </a:r>
          </a:p>
          <a:p>
            <a:pPr marL="0" indent="0">
              <a:buNone/>
            </a:pPr>
            <a:r>
              <a:rPr lang="ru-RU" dirty="0" smtClean="0"/>
              <a:t>Детский сад</a:t>
            </a:r>
          </a:p>
          <a:p>
            <a:pPr marL="0" indent="0">
              <a:buNone/>
            </a:pPr>
            <a:r>
              <a:rPr lang="ru-RU" dirty="0" smtClean="0"/>
              <a:t>Гимназия</a:t>
            </a:r>
          </a:p>
          <a:p>
            <a:pPr marL="0" indent="0">
              <a:buNone/>
            </a:pPr>
            <a:r>
              <a:rPr lang="ru-RU" dirty="0" smtClean="0"/>
              <a:t>Колледжи</a:t>
            </a:r>
          </a:p>
          <a:p>
            <a:pPr marL="0" indent="0">
              <a:buNone/>
            </a:pPr>
            <a:r>
              <a:rPr lang="ru-RU" dirty="0" smtClean="0"/>
              <a:t>Высшее образование</a:t>
            </a:r>
          </a:p>
          <a:p>
            <a:pPr marL="0" indent="0">
              <a:buNone/>
            </a:pPr>
            <a:r>
              <a:rPr lang="ru-RU" dirty="0" smtClean="0"/>
              <a:t>Дополнительное образование (</a:t>
            </a:r>
            <a:r>
              <a:rPr lang="ru-RU" dirty="0" err="1" smtClean="0"/>
              <a:t>Кванториум</a:t>
            </a:r>
            <a:r>
              <a:rPr lang="ru-RU" dirty="0" smtClean="0"/>
              <a:t>, </a:t>
            </a:r>
            <a:r>
              <a:rPr lang="ru-RU" dirty="0" err="1" smtClean="0"/>
              <a:t>подкурсы</a:t>
            </a:r>
            <a:r>
              <a:rPr lang="ru-RU" dirty="0" smtClean="0"/>
              <a:t>, повышение квалификации, </a:t>
            </a:r>
            <a:r>
              <a:rPr lang="ru-RU" dirty="0" err="1" smtClean="0"/>
              <a:t>профпереподготовка</a:t>
            </a:r>
            <a:r>
              <a:rPr lang="ru-RU" dirty="0" smtClean="0"/>
              <a:t>…)</a:t>
            </a:r>
          </a:p>
        </p:txBody>
      </p:sp>
    </p:spTree>
    <p:extLst>
      <p:ext uri="{BB962C8B-B14F-4D97-AF65-F5344CB8AC3E}">
        <p14:creationId xmlns:p14="http://schemas.microsoft.com/office/powerpoint/2010/main" val="300089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2226" t="17655" r="23139" b="9975"/>
          <a:stretch/>
        </p:blipFill>
        <p:spPr>
          <a:xfrm>
            <a:off x="107504" y="177553"/>
            <a:ext cx="9036495" cy="644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77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1587" t="15396" r="22778" b="11517"/>
          <a:stretch/>
        </p:blipFill>
        <p:spPr>
          <a:xfrm>
            <a:off x="0" y="165248"/>
            <a:ext cx="9144000" cy="658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60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661</Words>
  <Application>Microsoft Office PowerPoint</Application>
  <PresentationFormat>Экран (4:3)</PresentationFormat>
  <Paragraphs>123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1_Тема Office</vt:lpstr>
      <vt:lpstr>6_Тема Office</vt:lpstr>
      <vt:lpstr>7_Тема Office</vt:lpstr>
      <vt:lpstr>Разработка учебной дисциплины общего / профессионального / дополнительного образования</vt:lpstr>
      <vt:lpstr>ИЕРАРХИЯ ЗАКОНОДАТЕЛЬНЫХ АКТОВ </vt:lpstr>
      <vt:lpstr>Четыре вопроса:</vt:lpstr>
      <vt:lpstr>Когда учим(ся)?</vt:lpstr>
      <vt:lpstr>Уровни образования</vt:lpstr>
      <vt:lpstr>Уровни образования </vt:lpstr>
      <vt:lpstr>Где учим(ся)?</vt:lpstr>
      <vt:lpstr>Презентация PowerPoint</vt:lpstr>
      <vt:lpstr>Презентация PowerPoint</vt:lpstr>
      <vt:lpstr>Презентация PowerPoint</vt:lpstr>
      <vt:lpstr>Как учим(ся)?</vt:lpstr>
      <vt:lpstr>Презентация PowerPoint</vt:lpstr>
      <vt:lpstr>Презентация PowerPoint</vt:lpstr>
      <vt:lpstr>Презентация PowerPoint</vt:lpstr>
      <vt:lpstr>Чему учим(ся)?</vt:lpstr>
      <vt:lpstr>Презентация PowerPoint</vt:lpstr>
      <vt:lpstr>Презентация PowerPoint</vt:lpstr>
      <vt:lpstr>ДОКУМЕНТАЦИЯ, РЕГЛАМЕНТИРУЮЩАЯ И ОБЕСПЕЧИВАЮЩАЯ УЧЕБНЫЙ ПРОЦЕСС </vt:lpstr>
      <vt:lpstr>Федеральные государственные образовательные стандарты утверждаются Приказами Минпросвещения РФ и Минобрнауки РФ. </vt:lpstr>
      <vt:lpstr>Примерные основные образовательные программы (ПрООП) разрабатываются УМО, утверждаются профильными министерствами</vt:lpstr>
      <vt:lpstr>Основные образовательные программы (ООП) разрабатываются и утверждаются образовательными организациями.  </vt:lpstr>
      <vt:lpstr>Учебно-методические комплексы и рабочие программы дисциплин (УМК и РПД) разрабатываются и утверждаются образовательными организациями.  </vt:lpstr>
      <vt:lpstr>Контрольная работа к 20.12.2022 на тему: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учебной дисциплины общего / профессионального / дополнительного образования</dc:title>
  <dc:creator>Елена</dc:creator>
  <cp:lastModifiedBy>Елена</cp:lastModifiedBy>
  <cp:revision>2</cp:revision>
  <dcterms:created xsi:type="dcterms:W3CDTF">2024-10-25T10:12:38Z</dcterms:created>
  <dcterms:modified xsi:type="dcterms:W3CDTF">2024-10-25T10:22:52Z</dcterms:modified>
</cp:coreProperties>
</file>